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4"/>
  </p:notesMasterIdLst>
  <p:sldIdLst>
    <p:sldId id="278" r:id="rId6"/>
    <p:sldId id="287" r:id="rId7"/>
    <p:sldId id="357" r:id="rId8"/>
    <p:sldId id="359" r:id="rId9"/>
    <p:sldId id="360" r:id="rId10"/>
    <p:sldId id="361" r:id="rId11"/>
    <p:sldId id="358" r:id="rId12"/>
    <p:sldId id="30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Peterson (MP)" initials="JP(" lastIdx="1" clrIdx="0">
    <p:extLst>
      <p:ext uri="{19B8F6BF-5375-455C-9EA6-DF929625EA0E}">
        <p15:presenceInfo xmlns:p15="http://schemas.microsoft.com/office/powerpoint/2012/main" userId="S-1-5-21-47451956-65414924-1543119021-4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235"/>
    <a:srgbClr val="7ED600"/>
    <a:srgbClr val="0277BD"/>
    <a:srgbClr val="0A64B6"/>
    <a:srgbClr val="0C65B7"/>
    <a:srgbClr val="652C7B"/>
    <a:srgbClr val="EC4121"/>
    <a:srgbClr val="148534"/>
    <a:srgbClr val="FAA032"/>
    <a:srgbClr val="13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2975" autoAdjust="0"/>
  </p:normalViewPr>
  <p:slideViewPr>
    <p:cSldViewPr snapToGrid="0">
      <p:cViewPr varScale="1">
        <p:scale>
          <a:sx n="64" d="100"/>
          <a:sy n="64" d="100"/>
        </p:scale>
        <p:origin x="5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mcgraw\AppData\Local\Microsoft\Windows\INetCache\Content.Outlook\0N3RSKLA\CapX%20renewable%20char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Sheet1!$H$29:$H$46</c:f>
              <c:strCache>
                <c:ptCount val="18"/>
                <c:pt idx="0">
                  <c:v>ALE</c:v>
                </c:pt>
                <c:pt idx="1">
                  <c:v>OTTR</c:v>
                </c:pt>
                <c:pt idx="2">
                  <c:v>NEE</c:v>
                </c:pt>
                <c:pt idx="3">
                  <c:v>MGEE</c:v>
                </c:pt>
                <c:pt idx="4">
                  <c:v>NJR</c:v>
                </c:pt>
                <c:pt idx="5">
                  <c:v>LNT</c:v>
                </c:pt>
                <c:pt idx="6">
                  <c:v>IDA</c:v>
                </c:pt>
                <c:pt idx="7">
                  <c:v>ED</c:v>
                </c:pt>
                <c:pt idx="8">
                  <c:v>XEL</c:v>
                </c:pt>
                <c:pt idx="9">
                  <c:v>CMS</c:v>
                </c:pt>
                <c:pt idx="10">
                  <c:v>WEC</c:v>
                </c:pt>
                <c:pt idx="11">
                  <c:v>ETR</c:v>
                </c:pt>
                <c:pt idx="12">
                  <c:v>DUK</c:v>
                </c:pt>
                <c:pt idx="13">
                  <c:v>POR</c:v>
                </c:pt>
                <c:pt idx="14">
                  <c:v>ES</c:v>
                </c:pt>
                <c:pt idx="15">
                  <c:v>PEG</c:v>
                </c:pt>
                <c:pt idx="16">
                  <c:v>SRE</c:v>
                </c:pt>
                <c:pt idx="17">
                  <c:v>PNM</c:v>
                </c:pt>
              </c:strCache>
            </c:strRef>
          </c:cat>
          <c:val>
            <c:numRef>
              <c:f>Sheet1!$I$29:$I$46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0-3E6F-4A02-8D5C-32AF0035A466}"/>
            </c:ext>
          </c:extLst>
        </c:ser>
        <c:ser>
          <c:idx val="1"/>
          <c:order val="1"/>
          <c:spPr>
            <a:gradFill>
              <a:gsLst>
                <a:gs pos="0">
                  <a:srgbClr val="0A64B6"/>
                </a:gs>
                <a:gs pos="83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60000"/>
                    <a:lumOff val="40000"/>
                  </a:srgb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A64B6"/>
                  </a:gs>
                  <a:gs pos="83000">
                    <a:srgbClr val="44546A">
                      <a:lumMod val="60000"/>
                      <a:lumOff val="40000"/>
                    </a:srgbClr>
                  </a:gs>
                  <a:gs pos="100000">
                    <a:srgbClr val="44546A">
                      <a:lumMod val="60000"/>
                      <a:lumOff val="40000"/>
                    </a:srgbClr>
                  </a:gs>
                </a:gsLst>
                <a:lin ang="5400000" scaled="1"/>
              </a:gradFill>
              <a:ln w="31750">
                <a:solidFill>
                  <a:srgbClr val="70AD4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E6F-4A02-8D5C-32AF0035A46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Sheet1!$H$29:$H$46</c:f>
              <c:strCache>
                <c:ptCount val="18"/>
                <c:pt idx="0">
                  <c:v>ALE</c:v>
                </c:pt>
                <c:pt idx="1">
                  <c:v>OTTR</c:v>
                </c:pt>
                <c:pt idx="2">
                  <c:v>NEE</c:v>
                </c:pt>
                <c:pt idx="3">
                  <c:v>MGEE</c:v>
                </c:pt>
                <c:pt idx="4">
                  <c:v>NJR</c:v>
                </c:pt>
                <c:pt idx="5">
                  <c:v>LNT</c:v>
                </c:pt>
                <c:pt idx="6">
                  <c:v>IDA</c:v>
                </c:pt>
                <c:pt idx="7">
                  <c:v>ED</c:v>
                </c:pt>
                <c:pt idx="8">
                  <c:v>XEL</c:v>
                </c:pt>
                <c:pt idx="9">
                  <c:v>CMS</c:v>
                </c:pt>
                <c:pt idx="10">
                  <c:v>WEC</c:v>
                </c:pt>
                <c:pt idx="11">
                  <c:v>ETR</c:v>
                </c:pt>
                <c:pt idx="12">
                  <c:v>DUK</c:v>
                </c:pt>
                <c:pt idx="13">
                  <c:v>POR</c:v>
                </c:pt>
                <c:pt idx="14">
                  <c:v>ES</c:v>
                </c:pt>
                <c:pt idx="15">
                  <c:v>PEG</c:v>
                </c:pt>
                <c:pt idx="16">
                  <c:v>SRE</c:v>
                </c:pt>
                <c:pt idx="17">
                  <c:v>PNM</c:v>
                </c:pt>
              </c:strCache>
            </c:strRef>
          </c:cat>
          <c:val>
            <c:numRef>
              <c:f>Sheet1!$J$29:$J$46</c:f>
              <c:numCache>
                <c:formatCode>0.0%</c:formatCode>
                <c:ptCount val="18"/>
                <c:pt idx="0">
                  <c:v>0.4859550561797753</c:v>
                </c:pt>
                <c:pt idx="1">
                  <c:v>0.46534653465346537</c:v>
                </c:pt>
                <c:pt idx="2">
                  <c:v>0.4172913077890032</c:v>
                </c:pt>
                <c:pt idx="3">
                  <c:v>0.35775127768313458</c:v>
                </c:pt>
                <c:pt idx="4">
                  <c:v>0.21638074156059767</c:v>
                </c:pt>
                <c:pt idx="5">
                  <c:v>0.16951379763469118</c:v>
                </c:pt>
                <c:pt idx="6">
                  <c:v>0.14224664224664224</c:v>
                </c:pt>
                <c:pt idx="7">
                  <c:v>0.10280133641737342</c:v>
                </c:pt>
                <c:pt idx="8">
                  <c:v>9.4446973145197996E-2</c:v>
                </c:pt>
                <c:pt idx="9">
                  <c:v>8.6065573770491802E-2</c:v>
                </c:pt>
                <c:pt idx="10">
                  <c:v>8.0994600359976007E-2</c:v>
                </c:pt>
                <c:pt idx="11">
                  <c:v>6.7896995708154509E-2</c:v>
                </c:pt>
                <c:pt idx="12">
                  <c:v>5.1792828685258967E-2</c:v>
                </c:pt>
                <c:pt idx="13">
                  <c:v>4.8042704626334518E-2</c:v>
                </c:pt>
                <c:pt idx="14">
                  <c:v>2.4663519131844128E-2</c:v>
                </c:pt>
                <c:pt idx="15">
                  <c:v>0.02</c:v>
                </c:pt>
                <c:pt idx="16">
                  <c:v>1.381578947368421E-2</c:v>
                </c:pt>
                <c:pt idx="17">
                  <c:v>6.9984447900466561E-3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6F-4A02-8D5C-32AF0035A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062379792"/>
        <c:axId val="2062378704"/>
      </c:barChart>
      <c:catAx>
        <c:axId val="206237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062378704"/>
        <c:crossesAt val="0"/>
        <c:auto val="1"/>
        <c:lblAlgn val="ctr"/>
        <c:lblOffset val="100"/>
        <c:noMultiLvlLbl val="0"/>
      </c:catAx>
      <c:valAx>
        <c:axId val="2062378704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206237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60C3D7-CAD1-4BE0-8164-E011BFC61C8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64EDA-698A-4723-8B83-4AD7D65B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4EDA-698A-4723-8B83-4AD7D65B47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4EDA-698A-4723-8B83-4AD7D65B47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4EDA-698A-4723-8B83-4AD7D65B47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2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4EDA-698A-4723-8B83-4AD7D65B47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4EDA-698A-4723-8B83-4AD7D65B47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4EDA-698A-4723-8B83-4AD7D65B47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A7417-F6AD-4DA8-BF4B-B19796B44E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9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4EDA-698A-4723-8B83-4AD7D65B47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96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42BABD-58BC-48ED-AD9F-1316EC8CE5EB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CB0C-2887-4C3B-AD21-411AE8D1E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9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F95D34-CE5B-45D5-BB49-401BF7162F72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CB0C-2887-4C3B-AD21-411AE8D1E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5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F11CA-C71F-43F3-8C0C-01C1C0AFB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50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6620-BB74-4C0F-A4BA-51DE8B7FF379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CB0C-2887-4C3B-AD21-411AE8D1E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5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08B18-B11C-43E0-A05B-4435BCF84813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CB0C-2887-4C3B-AD21-411AE8D1E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285E19-329E-42F6-9CE6-0387E979A9D2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CB0C-2887-4C3B-AD21-411AE8D1E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85D120-26AE-4FC5-A0DA-4E154D5F8103}" type="datetime1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CB0C-2887-4C3B-AD21-411AE8D1E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7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4CD9B-0BBB-432F-93C8-C8474C36982E}" type="datetime1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CB0C-2887-4C3B-AD21-411AE8D1E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1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0D6C93-D746-43CA-8CD7-06E57C25F12F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CB0C-2887-4C3B-AD21-411AE8D1E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2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70D7A6-D27A-497C-B8B6-1D041F838EB4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CB0C-2887-4C3B-AD21-411AE8D1E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80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pglobal.com/marketintelligence/en/news-insights/blog/financial-focus-wind-solar-capex-led-by-nextera-remains-major-component-of-utility-growth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uni ppt_Page_2.jpg"/>
          <p:cNvPicPr>
            <a:picLocks noChangeAspect="1"/>
          </p:cNvPicPr>
          <p:nvPr/>
        </p:nvPicPr>
        <p:blipFill rotWithShape="1">
          <a:blip r:embed="rId3" cstate="print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74320" y="2371623"/>
            <a:ext cx="11643360" cy="806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Century Gothic" panose="020B0502020202020204" pitchFamily="34" charset="0"/>
                <a:ea typeface="+mn-ea"/>
                <a:cs typeface="+mn-cs"/>
              </a:rPr>
              <a:t>Securitization and Baseload Transition </a:t>
            </a:r>
            <a:endParaRPr lang="en-US" sz="4800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MP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640" y="223520"/>
            <a:ext cx="1249771" cy="57912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544916" y="3595717"/>
            <a:ext cx="4937760" cy="0"/>
          </a:xfrm>
          <a:prstGeom prst="line">
            <a:avLst/>
          </a:prstGeom>
          <a:ln w="28575" cmpd="sng">
            <a:solidFill>
              <a:srgbClr val="007A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ECADCB0C-2887-4C3B-AD21-411AE8D1E15C}" type="slidenum">
              <a:rPr lang="en-US" smtClean="0"/>
              <a:pPr algn="r"/>
              <a:t>1</a:t>
            </a:fld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82138" y="3429000"/>
            <a:ext cx="11643360" cy="806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 smtClean="0"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/>
            <a:r>
              <a:rPr lang="en-US" sz="2400" dirty="0" smtClean="0">
                <a:latin typeface="Century Gothic" panose="020B0502020202020204" pitchFamily="34" charset="0"/>
                <a:ea typeface="+mn-ea"/>
                <a:cs typeface="+mn-cs"/>
              </a:rPr>
              <a:t>Legislative Energy Committee </a:t>
            </a:r>
          </a:p>
          <a:p>
            <a:pPr algn="ctr"/>
            <a:r>
              <a:rPr lang="en-US" sz="2400" dirty="0" smtClean="0">
                <a:latin typeface="Century Gothic" panose="020B0502020202020204" pitchFamily="34" charset="0"/>
                <a:ea typeface="+mn-ea"/>
                <a:cs typeface="+mn-cs"/>
              </a:rPr>
              <a:t>11-13-2020</a:t>
            </a:r>
          </a:p>
          <a:p>
            <a:pPr algn="ctr"/>
            <a:endParaRPr lang="en-US" sz="2400" dirty="0" smtClean="0"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  <a:ea typeface="+mn-ea"/>
                <a:cs typeface="+mn-cs"/>
              </a:rPr>
              <a:t>Julie Pierce – Vice President Strategy and Planning</a:t>
            </a:r>
            <a:endParaRPr lang="en-US" sz="2000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2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uni ppt_Page_2.jpg"/>
          <p:cNvPicPr>
            <a:picLocks noChangeAspect="1"/>
          </p:cNvPicPr>
          <p:nvPr/>
        </p:nvPicPr>
        <p:blipFill rotWithShape="1">
          <a:blip r:embed="rId3" cstate="print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84480" y="152400"/>
            <a:ext cx="11643360" cy="806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Century Gothic" panose="020B0502020202020204" pitchFamily="34" charset="0"/>
                <a:ea typeface="+mn-ea"/>
                <a:cs typeface="+mn-cs"/>
              </a:rPr>
              <a:t>Leading Minnesota</a:t>
            </a:r>
          </a:p>
          <a:p>
            <a:pPr algn="ctr"/>
            <a:r>
              <a:rPr lang="en-US" sz="4800" dirty="0" smtClean="0">
                <a:latin typeface="Century Gothic" panose="020B0502020202020204" pitchFamily="34" charset="0"/>
                <a:ea typeface="+mn-ea"/>
                <a:cs typeface="+mn-cs"/>
              </a:rPr>
              <a:t>in Renewables</a:t>
            </a:r>
            <a:endParaRPr lang="en-US" sz="4800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MP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640" y="223520"/>
            <a:ext cx="1249771" cy="57912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637280" y="944880"/>
            <a:ext cx="4937760" cy="0"/>
          </a:xfrm>
          <a:prstGeom prst="line">
            <a:avLst/>
          </a:prstGeom>
          <a:ln w="28575" cmpd="sng">
            <a:solidFill>
              <a:srgbClr val="007A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22588" y="6434574"/>
            <a:ext cx="297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53B235"/>
                </a:solidFill>
              </a:rPr>
              <a:t>*Source: Navigant Consulting</a:t>
            </a:r>
            <a:endParaRPr lang="en-US" b="1" dirty="0">
              <a:solidFill>
                <a:srgbClr val="53B235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692" y="1919350"/>
            <a:ext cx="10296668" cy="4426231"/>
            <a:chOff x="1374532" y="1991361"/>
            <a:chExt cx="9224988" cy="3965546"/>
          </a:xfrm>
        </p:grpSpPr>
        <p:grpSp>
          <p:nvGrpSpPr>
            <p:cNvPr id="3" name="Group 2"/>
            <p:cNvGrpSpPr/>
            <p:nvPr/>
          </p:nvGrpSpPr>
          <p:grpSpPr>
            <a:xfrm>
              <a:off x="1374532" y="1991361"/>
              <a:ext cx="9224988" cy="3965546"/>
              <a:chOff x="2715051" y="2425130"/>
              <a:chExt cx="6536080" cy="2809663"/>
            </a:xfrm>
          </p:grpSpPr>
          <p:pic>
            <p:nvPicPr>
              <p:cNvPr id="22" name="Picture 21" descr="50percen2021-03.pn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69738" y="2798189"/>
                <a:ext cx="3371273" cy="1332316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2715051" y="3067377"/>
                <a:ext cx="6536080" cy="2167416"/>
                <a:chOff x="600670" y="2613065"/>
                <a:chExt cx="11193987" cy="3712013"/>
              </a:xfrm>
            </p:grpSpPr>
            <p:sp>
              <p:nvSpPr>
                <p:cNvPr id="24" name="Title 1"/>
                <p:cNvSpPr txBox="1">
                  <a:spLocks/>
                </p:cNvSpPr>
                <p:nvPr/>
              </p:nvSpPr>
              <p:spPr>
                <a:xfrm>
                  <a:off x="1391034" y="3057002"/>
                  <a:ext cx="1341120" cy="701446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600" b="1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2000" dirty="0" smtClean="0">
                      <a:latin typeface="Century Gothic" panose="020B0502020202020204" pitchFamily="34" charset="0"/>
                      <a:ea typeface="+mn-ea"/>
                      <a:cs typeface="+mn-cs"/>
                    </a:rPr>
                    <a:t>2005</a:t>
                  </a:r>
                  <a:endParaRPr lang="en-US" sz="1200" b="0" dirty="0">
                    <a:latin typeface="Century Gothic" panose="020B0502020202020204" pitchFamily="34" charset="0"/>
                  </a:endParaRPr>
                </a:p>
                <a:p>
                  <a:pPr algn="ctr"/>
                  <a:endParaRPr lang="en-US" sz="1200" b="0" dirty="0">
                    <a:latin typeface="Century Gothic" panose="020B0502020202020204" pitchFamily="34" charset="0"/>
                  </a:endParaRPr>
                </a:p>
                <a:p>
                  <a:pPr algn="ctr"/>
                  <a:endParaRPr lang="en-US" sz="1200" b="0" dirty="0"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Title 1"/>
                <p:cNvSpPr txBox="1">
                  <a:spLocks/>
                </p:cNvSpPr>
                <p:nvPr/>
              </p:nvSpPr>
              <p:spPr>
                <a:xfrm>
                  <a:off x="4795520" y="3057002"/>
                  <a:ext cx="1341120" cy="701446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600" b="1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2000" dirty="0" smtClean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rPr>
                    <a:t>2019</a:t>
                  </a:r>
                  <a:endParaRPr lang="en-US" sz="1200" b="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  <a:p>
                  <a:pPr algn="ctr"/>
                  <a:endParaRPr lang="en-US" sz="1200" b="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  <a:p>
                  <a:pPr algn="ctr"/>
                  <a:endParaRPr lang="en-US" sz="1200" b="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ight Arrow 30"/>
                <p:cNvSpPr/>
                <p:nvPr/>
              </p:nvSpPr>
              <p:spPr>
                <a:xfrm>
                  <a:off x="3302000" y="2613065"/>
                  <a:ext cx="975360" cy="1232500"/>
                </a:xfrm>
                <a:prstGeom prst="rightArrow">
                  <a:avLst/>
                </a:prstGeom>
                <a:solidFill>
                  <a:srgbClr val="5CB7E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itle 1"/>
                <p:cNvSpPr txBox="1">
                  <a:spLocks/>
                </p:cNvSpPr>
                <p:nvPr/>
              </p:nvSpPr>
              <p:spPr>
                <a:xfrm>
                  <a:off x="600670" y="4477162"/>
                  <a:ext cx="2954101" cy="567283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600" b="1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80000"/>
                    </a:lnSpc>
                  </a:pPr>
                  <a:r>
                    <a:rPr lang="en-US" sz="3200" dirty="0" smtClean="0">
                      <a:solidFill>
                        <a:srgbClr val="51AE34"/>
                      </a:solidFill>
                      <a:latin typeface="Century Gothic" panose="020B0502020202020204" pitchFamily="34" charset="0"/>
                      <a:ea typeface="+mn-ea"/>
                      <a:cs typeface="+mn-cs"/>
                    </a:rPr>
                    <a:t>5%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2000" b="0" dirty="0" smtClean="0">
                      <a:solidFill>
                        <a:srgbClr val="51AE34"/>
                      </a:solidFill>
                      <a:latin typeface="Century Gothic" panose="020B0502020202020204" pitchFamily="34" charset="0"/>
                      <a:ea typeface="+mn-ea"/>
                      <a:cs typeface="+mn-cs"/>
                    </a:rPr>
                    <a:t>Renewable</a:t>
                  </a:r>
                  <a:endParaRPr lang="en-US" sz="1200" b="0" dirty="0">
                    <a:solidFill>
                      <a:srgbClr val="51AE34"/>
                    </a:solidFill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Title 1"/>
                <p:cNvSpPr txBox="1">
                  <a:spLocks/>
                </p:cNvSpPr>
                <p:nvPr/>
              </p:nvSpPr>
              <p:spPr>
                <a:xfrm>
                  <a:off x="7823200" y="4942440"/>
                  <a:ext cx="3332480" cy="701446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600" b="1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4800" dirty="0" smtClean="0">
                      <a:solidFill>
                        <a:srgbClr val="51AE34"/>
                      </a:solidFill>
                      <a:latin typeface="Century Gothic" panose="020B0502020202020204" pitchFamily="34" charset="0"/>
                      <a:ea typeface="+mn-ea"/>
                      <a:cs typeface="+mn-cs"/>
                    </a:rPr>
                    <a:t>50%</a:t>
                  </a:r>
                  <a:endParaRPr lang="en-US" sz="3200" b="0" dirty="0">
                    <a:solidFill>
                      <a:srgbClr val="51AE34"/>
                    </a:solidFill>
                    <a:latin typeface="Century Gothic" panose="020B0502020202020204" pitchFamily="34" charset="0"/>
                  </a:endParaRPr>
                </a:p>
                <a:p>
                  <a:pPr algn="ctr"/>
                  <a:endParaRPr lang="en-US" sz="2400" b="0" dirty="0">
                    <a:solidFill>
                      <a:srgbClr val="51AE34"/>
                    </a:solidFill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Title 1"/>
                <p:cNvSpPr txBox="1">
                  <a:spLocks/>
                </p:cNvSpPr>
                <p:nvPr/>
              </p:nvSpPr>
              <p:spPr>
                <a:xfrm>
                  <a:off x="7331277" y="5623631"/>
                  <a:ext cx="4463380" cy="701447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600" b="1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2000" b="0" dirty="0" smtClean="0">
                      <a:solidFill>
                        <a:srgbClr val="51AE34"/>
                      </a:solidFill>
                      <a:latin typeface="Century Gothic" panose="020B0502020202020204" pitchFamily="34" charset="0"/>
                      <a:ea typeface="+mn-ea"/>
                      <a:cs typeface="+mn-cs"/>
                    </a:rPr>
                    <a:t>Renewable</a:t>
                  </a:r>
                  <a:endParaRPr lang="en-US" sz="1800" b="0" dirty="0">
                    <a:solidFill>
                      <a:srgbClr val="51AE34"/>
                    </a:solidFill>
                    <a:latin typeface="Century Gothic" panose="020B0502020202020204" pitchFamily="34" charset="0"/>
                  </a:endParaRPr>
                </a:p>
                <a:p>
                  <a:pPr algn="ctr"/>
                  <a:endParaRPr lang="en-US" sz="2400" b="0" dirty="0">
                    <a:solidFill>
                      <a:srgbClr val="51AE34"/>
                    </a:solidFill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ight Arrow 36"/>
                <p:cNvSpPr/>
                <p:nvPr/>
              </p:nvSpPr>
              <p:spPr>
                <a:xfrm>
                  <a:off x="6685280" y="2613065"/>
                  <a:ext cx="975360" cy="1232500"/>
                </a:xfrm>
                <a:prstGeom prst="rightArrow">
                  <a:avLst/>
                </a:prstGeom>
                <a:solidFill>
                  <a:srgbClr val="5CB7E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itle 1"/>
                <p:cNvSpPr txBox="1">
                  <a:spLocks/>
                </p:cNvSpPr>
                <p:nvPr/>
              </p:nvSpPr>
              <p:spPr>
                <a:xfrm>
                  <a:off x="4030467" y="4477162"/>
                  <a:ext cx="3043946" cy="567283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600" b="1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80000"/>
                    </a:lnSpc>
                  </a:pPr>
                  <a:r>
                    <a:rPr lang="en-US" sz="3200" dirty="0" smtClean="0">
                      <a:solidFill>
                        <a:srgbClr val="51AE34"/>
                      </a:solidFill>
                      <a:latin typeface="Century Gothic" panose="020B0502020202020204" pitchFamily="34" charset="0"/>
                      <a:ea typeface="+mn-ea"/>
                      <a:cs typeface="+mn-cs"/>
                    </a:rPr>
                    <a:t>30%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2000" b="0" dirty="0" smtClean="0">
                      <a:solidFill>
                        <a:srgbClr val="51AE34"/>
                      </a:solidFill>
                      <a:latin typeface="Century Gothic" panose="020B0502020202020204" pitchFamily="34" charset="0"/>
                      <a:ea typeface="+mn-ea"/>
                      <a:cs typeface="+mn-cs"/>
                    </a:rPr>
                    <a:t>Renewable</a:t>
                  </a:r>
                  <a:endParaRPr lang="en-US" sz="1200" b="0" dirty="0">
                    <a:solidFill>
                      <a:srgbClr val="51AE34"/>
                    </a:solidFill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Content Placeholder 2"/>
                <p:cNvSpPr txBox="1">
                  <a:spLocks/>
                </p:cNvSpPr>
                <p:nvPr/>
              </p:nvSpPr>
              <p:spPr>
                <a:xfrm>
                  <a:off x="3064372" y="5378404"/>
                  <a:ext cx="4957420" cy="553564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800" b="1" dirty="0" smtClean="0">
                      <a:latin typeface="Century Gothic"/>
                      <a:cs typeface="Century Gothic"/>
                    </a:rPr>
                    <a:t>No. 1 in Minnesota </a:t>
                  </a:r>
                  <a:br>
                    <a:rPr lang="en-US" sz="1800" b="1" dirty="0" smtClean="0">
                      <a:latin typeface="Century Gothic"/>
                      <a:cs typeface="Century Gothic"/>
                    </a:rPr>
                  </a:br>
                  <a:r>
                    <a:rPr lang="en-US" sz="1800" b="1" dirty="0" smtClean="0">
                      <a:latin typeface="Century Gothic"/>
                      <a:cs typeface="Century Gothic"/>
                    </a:rPr>
                    <a:t>No. 2 in the Midwest</a:t>
                  </a:r>
                  <a:r>
                    <a:rPr lang="en-US" sz="1800" dirty="0" smtClean="0">
                      <a:solidFill>
                        <a:srgbClr val="69D300"/>
                      </a:solidFill>
                      <a:latin typeface="Century Gothic"/>
                      <a:cs typeface="Century Gothic"/>
                    </a:rPr>
                    <a:t>*</a:t>
                  </a:r>
                </a:p>
              </p:txBody>
            </p:sp>
          </p:grpSp>
          <p:pic>
            <p:nvPicPr>
              <p:cNvPr id="42" name="Picture 41" descr="50percen2021-03.pn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95719" y="2425130"/>
                <a:ext cx="2084948" cy="2038962"/>
              </a:xfrm>
              <a:prstGeom prst="rect">
                <a:avLst/>
              </a:prstGeom>
            </p:spPr>
          </p:pic>
        </p:grpSp>
        <p:sp>
          <p:nvSpPr>
            <p:cNvPr id="43" name="Title 1"/>
            <p:cNvSpPr txBox="1">
              <a:spLocks/>
            </p:cNvSpPr>
            <p:nvPr/>
          </p:nvSpPr>
          <p:spPr>
            <a:xfrm>
              <a:off x="7990949" y="3187625"/>
              <a:ext cx="1462138" cy="57806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2021</a:t>
              </a:r>
              <a:endParaRPr lang="en-US" sz="1600" b="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 algn="r"/>
              <a:endParaRPr lang="en-US" sz="1600" b="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  <a:p>
              <a:pPr algn="r"/>
              <a:endParaRPr lang="en-US" sz="1600" b="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CADCB0C-2887-4C3B-AD21-411AE8D1E15C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uni ppt_Page_2.jpg"/>
          <p:cNvPicPr>
            <a:picLocks noChangeAspect="1"/>
          </p:cNvPicPr>
          <p:nvPr/>
        </p:nvPicPr>
        <p:blipFill rotWithShape="1">
          <a:blip r:embed="rId3" cstate="print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84480" y="152400"/>
            <a:ext cx="11643360" cy="806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Century Gothic" panose="020B0502020202020204" pitchFamily="34" charset="0"/>
                <a:ea typeface="+mn-ea"/>
                <a:cs typeface="+mn-cs"/>
              </a:rPr>
              <a:t>MP’s 2020 Baseload Study </a:t>
            </a:r>
            <a:endParaRPr lang="en-US" sz="4800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MP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640" y="223520"/>
            <a:ext cx="1249771" cy="57912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637280" y="944880"/>
            <a:ext cx="4937760" cy="0"/>
          </a:xfrm>
          <a:prstGeom prst="line">
            <a:avLst/>
          </a:prstGeom>
          <a:ln w="28575" cmpd="sng">
            <a:solidFill>
              <a:srgbClr val="007A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435070" y="2757991"/>
            <a:ext cx="1147097" cy="2286000"/>
            <a:chOff x="4875161" y="3097161"/>
            <a:chExt cx="1147097" cy="228600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4953001" y="3097161"/>
              <a:ext cx="1069257" cy="921482"/>
            </a:xfrm>
            <a:prstGeom prst="line">
              <a:avLst/>
            </a:prstGeom>
            <a:ln w="28575" cmpd="sng">
              <a:solidFill>
                <a:srgbClr val="AF0B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4875161" y="4498259"/>
              <a:ext cx="1081549" cy="884902"/>
            </a:xfrm>
            <a:prstGeom prst="line">
              <a:avLst/>
            </a:prstGeom>
            <a:ln w="28575" cmpd="sng">
              <a:solidFill>
                <a:srgbClr val="AF0B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Energy-Convo-graphics-0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79" y="2606419"/>
            <a:ext cx="5572113" cy="2604114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775690" y="1342287"/>
            <a:ext cx="5121588" cy="12847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Century Gothic"/>
                <a:cs typeface="Century Gothic"/>
              </a:rPr>
              <a:t>Boswell 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Energy Center</a:t>
            </a:r>
            <a:endParaRPr lang="en-US" dirty="0">
              <a:latin typeface="Century Gothic"/>
              <a:cs typeface="Century Gothic"/>
            </a:endParaRPr>
          </a:p>
          <a:p>
            <a:pPr algn="ctr"/>
            <a:endParaRPr lang="en-US" sz="2400" dirty="0">
              <a:latin typeface="Century Gothic"/>
              <a:cs typeface="Century Gothic"/>
            </a:endParaRPr>
          </a:p>
          <a:p>
            <a:pPr algn="ctr"/>
            <a:endParaRPr lang="en-US" sz="2400" dirty="0">
              <a:latin typeface="Century Gothic"/>
              <a:cs typeface="Century Gothic"/>
            </a:endParaRPr>
          </a:p>
          <a:p>
            <a:pPr algn="ctr"/>
            <a:endParaRPr lang="en-US" sz="2400" dirty="0">
              <a:latin typeface="Century Gothic"/>
              <a:ea typeface="+mn-ea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CADCB0C-2887-4C3B-AD21-411AE8D1E15C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9" y="2229977"/>
            <a:ext cx="5500850" cy="43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uni ppt_Page_2.jpg"/>
          <p:cNvPicPr>
            <a:picLocks noChangeAspect="1"/>
          </p:cNvPicPr>
          <p:nvPr/>
        </p:nvPicPr>
        <p:blipFill rotWithShape="1">
          <a:blip r:embed="rId3" cstate="print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793" y="78107"/>
            <a:ext cx="12192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289560" y="125868"/>
            <a:ext cx="11643360" cy="806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Century Gothic" panose="020B0502020202020204" pitchFamily="34" charset="0"/>
                <a:ea typeface="+mn-ea"/>
                <a:cs typeface="+mn-cs"/>
              </a:rPr>
              <a:t>Financial Tool: </a:t>
            </a:r>
            <a:r>
              <a:rPr lang="en-US" sz="4800" i="1" dirty="0" smtClean="0">
                <a:latin typeface="Century Gothic" panose="020B0502020202020204" pitchFamily="34" charset="0"/>
                <a:ea typeface="+mn-ea"/>
                <a:cs typeface="+mn-cs"/>
              </a:rPr>
              <a:t>Securitization</a:t>
            </a:r>
            <a:endParaRPr lang="en-US" sz="4800" i="1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MP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640" y="223520"/>
            <a:ext cx="1249771" cy="57912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588327" y="1035703"/>
            <a:ext cx="4937760" cy="0"/>
          </a:xfrm>
          <a:prstGeom prst="line">
            <a:avLst/>
          </a:prstGeom>
          <a:ln w="28575" cmpd="sng">
            <a:solidFill>
              <a:srgbClr val="007A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CADCB0C-2887-4C3B-AD21-411AE8D1E15C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31046" y="1035703"/>
            <a:ext cx="3710046" cy="823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Tx/>
              <a:buChar char="-"/>
            </a:pPr>
            <a:endParaRPr lang="en-US" sz="900" dirty="0" smtClean="0"/>
          </a:p>
          <a:p>
            <a:pPr marL="0" indent="0" algn="ctr">
              <a:buNone/>
            </a:pPr>
            <a:r>
              <a:rPr lang="en-US" sz="4000" b="1" dirty="0"/>
              <a:t>Opportunities</a:t>
            </a:r>
          </a:p>
          <a:p>
            <a:pPr marL="0" indent="0" algn="ctr">
              <a:buNone/>
            </a:pPr>
            <a:endParaRPr lang="en-US" sz="3200" dirty="0" smtClean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284480" y="2066182"/>
            <a:ext cx="5157787" cy="45470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May lower customer costs by refinancing utility debt and equity with higher rated, lower cost debt</a:t>
            </a:r>
          </a:p>
          <a:p>
            <a:endParaRPr lang="en-US" sz="2400" dirty="0" smtClean="0"/>
          </a:p>
          <a:p>
            <a:r>
              <a:rPr lang="en-US" sz="2400" dirty="0" smtClean="0"/>
              <a:t>May allow for new utility investment, transition assistance depending on structure of legislation</a:t>
            </a:r>
            <a:endParaRPr lang="en-US" sz="2400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617176" y="1198578"/>
            <a:ext cx="3709079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Challenges</a:t>
            </a:r>
            <a:endParaRPr lang="en-US" sz="4000" b="1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057207" y="1844248"/>
            <a:ext cx="6002870" cy="50570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MP revenue volatility is high due to concentrated customer/revenue base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As a small utility achieving the refinancing benefits can be challenging - relative bond size will be important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Lower flexibility for regulators in future rate design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May reduce future utility earnings </a:t>
            </a:r>
          </a:p>
          <a:p>
            <a:pPr lvl="1"/>
            <a:r>
              <a:rPr lang="en-US" sz="1800" dirty="0" smtClean="0"/>
              <a:t>Capital recycling can assist but introduces time, type, timing regulatory risk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03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uni ppt_Page_2.jpg"/>
          <p:cNvPicPr>
            <a:picLocks noChangeAspect="1"/>
          </p:cNvPicPr>
          <p:nvPr/>
        </p:nvPicPr>
        <p:blipFill rotWithShape="1">
          <a:blip r:embed="rId3" cstate="print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793" y="925"/>
            <a:ext cx="12192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38793" y="178361"/>
            <a:ext cx="11643360" cy="806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Century Gothic" panose="020B0502020202020204" pitchFamily="34" charset="0"/>
              </a:rPr>
              <a:t>Financial Tool: </a:t>
            </a:r>
            <a:r>
              <a:rPr lang="en-US" sz="4800" i="1" dirty="0">
                <a:latin typeface="Century Gothic" panose="020B0502020202020204" pitchFamily="34" charset="0"/>
              </a:rPr>
              <a:t>Securitization</a:t>
            </a:r>
          </a:p>
        </p:txBody>
      </p:sp>
      <p:pic>
        <p:nvPicPr>
          <p:cNvPr id="20" name="Picture 19" descr="MP_colo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640" y="223520"/>
            <a:ext cx="1249771" cy="57912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672840" y="1035703"/>
            <a:ext cx="4937760" cy="0"/>
          </a:xfrm>
          <a:prstGeom prst="line">
            <a:avLst/>
          </a:prstGeom>
          <a:ln w="28575" cmpd="sng">
            <a:solidFill>
              <a:srgbClr val="007A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CADCB0C-2887-4C3B-AD21-411AE8D1E15C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31046" y="1035703"/>
            <a:ext cx="3710046" cy="823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Tx/>
              <a:buChar char="-"/>
            </a:pPr>
            <a:endParaRPr lang="en-US" sz="900" dirty="0" smtClean="0"/>
          </a:p>
          <a:p>
            <a:pPr marL="0" indent="0" algn="ctr">
              <a:buNone/>
            </a:pPr>
            <a:r>
              <a:rPr lang="en-US" sz="4000" b="1" dirty="0" smtClean="0"/>
              <a:t>Mitigation</a:t>
            </a:r>
            <a:endParaRPr lang="en-US" sz="4000" b="1" dirty="0"/>
          </a:p>
          <a:p>
            <a:pPr marL="0" indent="0" algn="ctr">
              <a:buNone/>
            </a:pPr>
            <a:endParaRPr lang="en-US" sz="3200" dirty="0" smtClean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6617176" y="1198578"/>
            <a:ext cx="3709079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Next Steps</a:t>
            </a:r>
            <a:endParaRPr lang="en-US" sz="4000" b="1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150336" y="1879091"/>
            <a:ext cx="5777503" cy="47526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Evaluate Securitization along with other rate mitigation opportunities</a:t>
            </a:r>
          </a:p>
          <a:p>
            <a:r>
              <a:rPr lang="en-US" dirty="0" smtClean="0"/>
              <a:t>Phase 2 Study to accompany Integrated Resource Plan</a:t>
            </a:r>
          </a:p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34108" y="2022490"/>
            <a:ext cx="4941455" cy="40782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Structure securitization terms and sizes carefully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Implement regulatory or contractual measures to reduce revenue volatility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 for utility reinvestment for replacement options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2369667"/>
            <a:ext cx="11643360" cy="806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Century Gothic" panose="020B0502020202020204" pitchFamily="34" charset="0"/>
                <a:ea typeface="+mn-ea"/>
                <a:cs typeface="+mn-cs"/>
              </a:rPr>
              <a:t>Appendix</a:t>
            </a:r>
            <a:endParaRPr lang="en-US" sz="4800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MP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640" y="223520"/>
            <a:ext cx="1249771" cy="57912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175462" y="3438698"/>
            <a:ext cx="4937760" cy="0"/>
          </a:xfrm>
          <a:prstGeom prst="line">
            <a:avLst/>
          </a:prstGeom>
          <a:ln w="28575" cmpd="sng">
            <a:solidFill>
              <a:srgbClr val="007A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CADCB0C-2887-4C3B-AD21-411AE8D1E15C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ni ppt_Page_2.jpg"/>
          <p:cNvPicPr>
            <a:picLocks noChangeAspect="1"/>
          </p:cNvPicPr>
          <p:nvPr/>
        </p:nvPicPr>
        <p:blipFill rotWithShape="1">
          <a:blip r:embed="rId3" cstate="print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" r="717" b="158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4320" y="235432"/>
            <a:ext cx="11643360" cy="16780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Century Gothic" panose="020B0502020202020204" pitchFamily="34" charset="0"/>
                <a:ea typeface="+mn-ea"/>
                <a:cs typeface="+mn-cs"/>
              </a:rPr>
              <a:t>ALLETE/Minnesota Power</a:t>
            </a:r>
          </a:p>
          <a:p>
            <a:pPr algn="ctr"/>
            <a:r>
              <a:rPr lang="en-US" dirty="0" smtClean="0">
                <a:latin typeface="Century Gothic" panose="020B0502020202020204" pitchFamily="34" charset="0"/>
                <a:ea typeface="+mn-ea"/>
                <a:cs typeface="+mn-cs"/>
              </a:rPr>
              <a:t> Ranks Highest in Renewable Energy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627120" y="1398303"/>
            <a:ext cx="4937760" cy="0"/>
          </a:xfrm>
          <a:prstGeom prst="line">
            <a:avLst/>
          </a:prstGeom>
          <a:ln w="28575" cmpd="sng">
            <a:solidFill>
              <a:srgbClr val="007A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040" y="182880"/>
            <a:ext cx="1341236" cy="615749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961216"/>
              </p:ext>
            </p:extLst>
          </p:nvPr>
        </p:nvGraphicFramePr>
        <p:xfrm>
          <a:off x="369454" y="1550908"/>
          <a:ext cx="11161915" cy="48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2014" y="6384758"/>
            <a:ext cx="1004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Source: Company public filings, i.e. Form 10-K, investor slide presentations; S&amp;P Global article, </a:t>
            </a:r>
            <a:r>
              <a:rPr lang="en-US" sz="900" dirty="0" smtClean="0">
                <a:solidFill>
                  <a:prstClr val="black"/>
                </a:solidFill>
              </a:rPr>
              <a:t/>
            </a:r>
            <a:br>
              <a:rPr lang="en-US" sz="900" dirty="0" smtClean="0">
                <a:solidFill>
                  <a:prstClr val="black"/>
                </a:solidFill>
              </a:rPr>
            </a:br>
            <a:r>
              <a:rPr lang="en-US" sz="900" u="sng" dirty="0" smtClean="0">
                <a:solidFill>
                  <a:prstClr val="black"/>
                </a:solidFill>
                <a:hlinkClick r:id="rId6"/>
              </a:rPr>
              <a:t>https</a:t>
            </a:r>
            <a:r>
              <a:rPr lang="en-US" sz="900" u="sng" dirty="0">
                <a:solidFill>
                  <a:prstClr val="black"/>
                </a:solidFill>
                <a:hlinkClick r:id="rId6"/>
              </a:rPr>
              <a:t>://www.spglobal.com/marketintelligence/en/news-insights/blog/financial-focus-wind-solar-capex-led-by-nextera-remains-major-component-of-utility-growth</a:t>
            </a:r>
            <a:endParaRPr lang="en-US" sz="9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54" y="1004256"/>
            <a:ext cx="1176551" cy="5401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102494" y="1822966"/>
            <a:ext cx="0" cy="103108"/>
          </a:xfrm>
          <a:prstGeom prst="straightConnector1">
            <a:avLst/>
          </a:prstGeom>
          <a:ln w="38100">
            <a:solidFill>
              <a:srgbClr val="0A64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747519" y="3076363"/>
            <a:ext cx="11643360" cy="16780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Century Gothic" panose="020B0502020202020204" pitchFamily="34" charset="0"/>
                <a:ea typeface="+mn-ea"/>
                <a:cs typeface="+mn-cs"/>
              </a:rPr>
              <a:t>% of Renewable Cap-X Compared to </a:t>
            </a:r>
            <a:br>
              <a:rPr lang="en-US" sz="2400" dirty="0" smtClean="0"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2400" dirty="0" smtClean="0">
                <a:latin typeface="Century Gothic" panose="020B0502020202020204" pitchFamily="34" charset="0"/>
                <a:ea typeface="+mn-ea"/>
                <a:cs typeface="+mn-cs"/>
              </a:rPr>
              <a:t>Total</a:t>
            </a:r>
            <a:r>
              <a:rPr lang="en-US" sz="2400" dirty="0"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  <a:ea typeface="+mn-ea"/>
                <a:cs typeface="+mn-cs"/>
              </a:rPr>
              <a:t>Capital Expenditures 2020-2022</a:t>
            </a:r>
          </a:p>
        </p:txBody>
      </p:sp>
    </p:spTree>
    <p:extLst>
      <p:ext uri="{BB962C8B-B14F-4D97-AF65-F5344CB8AC3E}">
        <p14:creationId xmlns:p14="http://schemas.microsoft.com/office/powerpoint/2010/main" val="549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68" y="56756"/>
            <a:ext cx="11912424" cy="74302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CADCB0C-2887-4C3B-AD21-411AE8D1E15C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479DC85A73E4B88DC0EA21B497691" ma:contentTypeVersion="1" ma:contentTypeDescription="Create a new document." ma:contentTypeScope="" ma:versionID="e9f7630dded3c60330e9fe3b4e94742d">
  <xsd:schema xmlns:xsd="http://www.w3.org/2001/XMLSchema" xmlns:xs="http://www.w3.org/2001/XMLSchema" xmlns:p="http://schemas.microsoft.com/office/2006/metadata/properties" xmlns:ns1="http://schemas.microsoft.com/sharepoint/v3" xmlns:ns2="6bff5553-f47d-4b8c-8af2-718ff8dfd119" targetNamespace="http://schemas.microsoft.com/office/2006/metadata/properties" ma:root="true" ma:fieldsID="d6b6d469cc7a526efb8f1c413d5f4917" ns1:_="" ns2:_="">
    <xsd:import namespace="http://schemas.microsoft.com/sharepoint/v3"/>
    <xsd:import namespace="6bff5553-f47d-4b8c-8af2-718ff8dfd11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f5553-f47d-4b8c-8af2-718ff8dfd11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6bff5553-f47d-4b8c-8af2-718ff8dfd119">RXY4UPR67DUZ-2072184069-161</_dlc_DocId>
    <_dlc_DocIdUrl xmlns="6bff5553-f47d-4b8c-8af2-718ff8dfd119">
      <Url>https://sharepoint.mnpower.com/projects/IRPBaseloadComm/_layouts/15/DocIdRedir.aspx?ID=RXY4UPR67DUZ-2072184069-161</Url>
      <Description>RXY4UPR67DUZ-2072184069-161</Description>
    </_dlc_DocIdUrl>
  </documentManagement>
</p:properties>
</file>

<file path=customXml/itemProps1.xml><?xml version="1.0" encoding="utf-8"?>
<ds:datastoreItem xmlns:ds="http://schemas.openxmlformats.org/officeDocument/2006/customXml" ds:itemID="{35759307-B632-4CA3-A1EA-3018A13AD8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E85B6F-C7A6-4F94-AF3F-3A9336298E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bff5553-f47d-4b8c-8af2-718ff8dfd1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0ECA8-121B-4272-B3E6-230A461499B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E255127-E4B1-4B80-8A32-34ED305625D1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bff5553-f47d-4b8c-8af2-718ff8dfd11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172</Words>
  <Application>Microsoft Office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ALLETE,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Jennifer Peterson (MP)</dc:creator>
  <cp:lastModifiedBy>Kasey Gerkovich</cp:lastModifiedBy>
  <cp:revision>185</cp:revision>
  <cp:lastPrinted>2019-09-19T16:37:06Z</cp:lastPrinted>
  <dcterms:created xsi:type="dcterms:W3CDTF">2019-09-18T18:03:16Z</dcterms:created>
  <dcterms:modified xsi:type="dcterms:W3CDTF">2020-11-11T18:44:11Z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0x010100103479DC85A73E4B88DC0EA21B497691</vt:lpwstr>
  </property>
  <property fmtid="{D5CDD505-2E9C-101B-9397-08002B2CF9AE}" pid="3" name="_dlc_DocIdItemGuid">
    <vt:lpwstr>03aa9580-04da-4ae9-a6d7-c6dc467de0b7</vt:lpwstr>
  </property>
</Properties>
</file>